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anobranding.uz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3399485"/>
            <a:ext cx="5508626" cy="234072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pic>
        <p:nvPicPr>
          <p:cNvPr id="26" name="Google Shape;26;p12" descr="Google Shape;26;p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244" y="523185"/>
            <a:ext cx="1763713" cy="57884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Google Shape;27;p12"/>
          <p:cNvSpPr txBox="1"/>
          <p:nvPr/>
        </p:nvSpPr>
        <p:spPr>
          <a:xfrm>
            <a:off x="561663" y="6354170"/>
            <a:ext cx="11068677" cy="228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 b="1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</a:t>
            </a:r>
            <a:r>
              <a:rPr b="0"/>
              <a:t>2017-2021 /+998 99 868-19-99 / </a:t>
            </a:r>
            <a:r>
              <a:rPr b="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office@manobranding.uz</a:t>
            </a:r>
            <a:r>
              <a:rPr b="0"/>
              <a:t> / Ташкент, улица Тараса Шевченко, 21, 2-й этаж</a:t>
            </a:r>
          </a:p>
        </p:txBody>
      </p:sp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9251952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89025"/>
            <a:ext cx="5508624" cy="15713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—"/>
            </a:lvl1pPr>
            <a:lvl2pPr>
              <a:buChar char="—"/>
            </a:lvl2pPr>
            <a:lvl3pPr>
              <a:buChar char="—"/>
            </a:lvl3pPr>
            <a:lvl4pPr>
              <a:buChar char="—"/>
            </a:lvl4pPr>
            <a:lvl5pPr>
              <a:buChar char="—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2" y="6365510"/>
            <a:ext cx="231202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Google Shape;32;p13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2919950"/>
            <a:ext cx="5508626" cy="50905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3602039"/>
            <a:ext cx="3635376" cy="275461"/>
          </a:xfrm>
          <a:prstGeom prst="rect">
            <a:avLst/>
          </a:prstGeom>
        </p:spPr>
        <p:txBody>
          <a:bodyPr>
            <a:normAutofit/>
          </a:bodyPr>
          <a:lstStyle>
            <a:lvl1pPr marL="317500" indent="-177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1pPr>
            <a:lvl2pPr marL="317500" indent="2794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2pPr>
            <a:lvl3pPr marL="317500" indent="7366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3pPr>
            <a:lvl4pPr marL="317500" indent="1193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4pPr>
            <a:lvl5pPr marL="317500" indent="16510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" name="Google Shape;37;p14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550862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Google Shape;41;p15"/>
          <p:cNvSpPr txBox="1">
            <a:spLocks noGrp="1"/>
          </p:cNvSpPr>
          <p:nvPr>
            <p:ph type="body" sz="quarter" idx="21"/>
          </p:nvPr>
        </p:nvSpPr>
        <p:spPr>
          <a:xfrm>
            <a:off x="6132512" y="1097220"/>
            <a:ext cx="5543552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Google Shape;43;p15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Google Shape;47;p16"/>
          <p:cNvSpPr txBox="1">
            <a:spLocks noGrp="1"/>
          </p:cNvSpPr>
          <p:nvPr>
            <p:ph type="body" sz="quarter" idx="21"/>
          </p:nvPr>
        </p:nvSpPr>
        <p:spPr>
          <a:xfrm>
            <a:off x="4259262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6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Google Shape;49;p16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  <p:sp>
        <p:nvSpPr>
          <p:cNvPr id="71" name="Google Shape;50;p16"/>
          <p:cNvSpPr txBox="1">
            <a:spLocks noGrp="1"/>
          </p:cNvSpPr>
          <p:nvPr>
            <p:ph type="body" sz="quarter" idx="22"/>
          </p:nvPr>
        </p:nvSpPr>
        <p:spPr>
          <a:xfrm>
            <a:off x="8004175" y="1096961"/>
            <a:ext cx="3671888" cy="157137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96095"/>
            <a:ext cx="5508626" cy="36933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0">
              <a:buClrTx/>
              <a:buSzTx/>
              <a:buFontTx/>
              <a:buNone/>
              <a:defRPr sz="2000" b="1"/>
            </a:lvl1pPr>
            <a:lvl2pPr marL="228600" indent="457200">
              <a:buClrTx/>
              <a:buSzTx/>
              <a:buFontTx/>
              <a:buNone/>
              <a:defRPr sz="2000" b="1"/>
            </a:lvl2pPr>
            <a:lvl3pPr marL="228600" indent="914400">
              <a:buClrTx/>
              <a:buSzTx/>
              <a:buFontTx/>
              <a:buNone/>
              <a:defRPr sz="2000" b="1"/>
            </a:lvl3pPr>
            <a:lvl4pPr marL="228600" indent="1371600">
              <a:buClrTx/>
              <a:buSzTx/>
              <a:buFontTx/>
              <a:buNone/>
              <a:defRPr sz="2000" b="1"/>
            </a:lvl4pPr>
            <a:lvl5pPr marL="228600" indent="1828800">
              <a:buClrTx/>
              <a:buSzTx/>
              <a:buFontTx/>
              <a:buNone/>
              <a:defRPr sz="20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" name="Google Shape;53;p17"/>
          <p:cNvSpPr txBox="1">
            <a:spLocks noGrp="1"/>
          </p:cNvSpPr>
          <p:nvPr>
            <p:ph type="body" sz="quarter" idx="21"/>
          </p:nvPr>
        </p:nvSpPr>
        <p:spPr>
          <a:xfrm>
            <a:off x="515939" y="1599800"/>
            <a:ext cx="5508626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0" name="Google Shape;54;p17"/>
          <p:cNvSpPr txBox="1">
            <a:spLocks noGrp="1"/>
          </p:cNvSpPr>
          <p:nvPr>
            <p:ph type="body" sz="quarter" idx="22"/>
          </p:nvPr>
        </p:nvSpPr>
        <p:spPr>
          <a:xfrm>
            <a:off x="6132513" y="1096095"/>
            <a:ext cx="5543551" cy="3693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0">
              <a:buClrTx/>
              <a:buSzTx/>
              <a:buFontTx/>
              <a:buNone/>
              <a:defRPr sz="2000" b="1"/>
            </a:pPr>
            <a:endParaRPr/>
          </a:p>
        </p:txBody>
      </p:sp>
      <p:sp>
        <p:nvSpPr>
          <p:cNvPr id="81" name="Google Shape;55;p17"/>
          <p:cNvSpPr txBox="1">
            <a:spLocks noGrp="1"/>
          </p:cNvSpPr>
          <p:nvPr>
            <p:ph type="body" sz="quarter" idx="23"/>
          </p:nvPr>
        </p:nvSpPr>
        <p:spPr>
          <a:xfrm>
            <a:off x="6132513" y="1599800"/>
            <a:ext cx="5543551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4" name="Google Shape;58;p17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/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4572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9144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716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8288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860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242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814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386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Техническое задание</a:t>
            </a:r>
          </a:p>
        </p:txBody>
      </p:sp>
      <p:sp>
        <p:nvSpPr>
          <p:cNvPr id="94" name="Google Shape;85;p2"/>
          <p:cNvSpPr txBox="1"/>
          <p:nvPr/>
        </p:nvSpPr>
        <p:spPr>
          <a:xfrm>
            <a:off x="519942" y="2431095"/>
            <a:ext cx="4606406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marL="457200" lvl="3" indent="-457200">
              <a:buClr>
                <a:srgbClr val="000000"/>
              </a:buClr>
              <a:buSzPct val="100000"/>
              <a:buAutoNum type="arabicPeriod"/>
              <a:defRPr sz="3200" b="1"/>
            </a:pPr>
            <a:r>
              <a:rPr dirty="0" err="1" smtClean="0"/>
              <a:t>Тайный</a:t>
            </a:r>
            <a:r>
              <a:rPr dirty="0" smtClean="0"/>
              <a:t> </a:t>
            </a:r>
            <a:r>
              <a:rPr dirty="0" err="1"/>
              <a:t>покупатель</a:t>
            </a:r>
            <a:endParaRPr dirty="0"/>
          </a:p>
        </p:txBody>
      </p:sp>
      <p:sp>
        <p:nvSpPr>
          <p:cNvPr id="95" name="Google Shape;88;p2"/>
          <p:cNvSpPr txBox="1"/>
          <p:nvPr/>
        </p:nvSpPr>
        <p:spPr>
          <a:xfrm>
            <a:off x="410035" y="5756417"/>
            <a:ext cx="8002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rPr dirty="0"/>
              <a:t>KAPITALBANK </a:t>
            </a:r>
            <a:r>
              <a:rPr dirty="0" smtClean="0"/>
              <a:t>B2C</a:t>
            </a:r>
            <a:endParaRPr dirty="0"/>
          </a:p>
        </p:txBody>
      </p:sp>
      <p:pic>
        <p:nvPicPr>
          <p:cNvPr id="96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2. Тайный покупатель</a:t>
            </a:r>
          </a:p>
        </p:txBody>
      </p:sp>
      <p:sp>
        <p:nvSpPr>
          <p:cNvPr id="155" name="Google Shape;86;p2"/>
          <p:cNvSpPr txBox="1"/>
          <p:nvPr/>
        </p:nvSpPr>
        <p:spPr>
          <a:xfrm>
            <a:off x="555114" y="2647101"/>
            <a:ext cx="10279310" cy="1051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rPr dirty="0" err="1"/>
              <a:t>Проведение</a:t>
            </a:r>
            <a:r>
              <a:rPr dirty="0"/>
              <a:t> </a:t>
            </a:r>
            <a:r>
              <a:rPr dirty="0" err="1"/>
              <a:t>ежеквартального</a:t>
            </a:r>
            <a:r>
              <a:rPr dirty="0"/>
              <a:t>/ </a:t>
            </a:r>
            <a:r>
              <a:rPr dirty="0" err="1"/>
              <a:t>дважды</a:t>
            </a:r>
            <a:r>
              <a:rPr dirty="0"/>
              <a:t> в </a:t>
            </a:r>
            <a:r>
              <a:rPr dirty="0" err="1"/>
              <a:t>год</a:t>
            </a:r>
            <a:r>
              <a:rPr dirty="0"/>
              <a:t> </a:t>
            </a:r>
            <a:r>
              <a:rPr dirty="0" err="1"/>
              <a:t>исследования</a:t>
            </a:r>
            <a:r>
              <a:rPr dirty="0"/>
              <a:t> "</a:t>
            </a:r>
            <a:r>
              <a:rPr dirty="0" err="1"/>
              <a:t>Тайный</a:t>
            </a:r>
            <a:r>
              <a:rPr dirty="0"/>
              <a:t> </a:t>
            </a:r>
            <a:r>
              <a:rPr dirty="0" err="1"/>
              <a:t>покупатель</a:t>
            </a:r>
            <a:r>
              <a:rPr dirty="0"/>
              <a:t>"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оценки</a:t>
            </a:r>
            <a:r>
              <a:rPr dirty="0"/>
              <a:t> </a:t>
            </a:r>
            <a:r>
              <a:rPr dirty="0" err="1"/>
              <a:t>качества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 в </a:t>
            </a:r>
            <a:r>
              <a:rPr dirty="0" err="1"/>
              <a:t>филиалах</a:t>
            </a:r>
            <a:r>
              <a:rPr dirty="0"/>
              <a:t> KAPITALBANK в </a:t>
            </a:r>
            <a:r>
              <a:rPr dirty="0" err="1"/>
              <a:t>Ташкенте</a:t>
            </a:r>
            <a:r>
              <a:rPr dirty="0"/>
              <a:t>. </a:t>
            </a:r>
            <a:r>
              <a:rPr dirty="0" err="1"/>
              <a:t>Исследование</a:t>
            </a:r>
            <a:r>
              <a:rPr dirty="0"/>
              <a:t> </a:t>
            </a:r>
            <a:r>
              <a:rPr dirty="0" err="1"/>
              <a:t>проводится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двум</a:t>
            </a:r>
            <a:r>
              <a:rPr dirty="0"/>
              <a:t> </a:t>
            </a:r>
            <a:r>
              <a:rPr dirty="0" err="1"/>
              <a:t>направлениям</a:t>
            </a:r>
            <a:r>
              <a:rPr dirty="0"/>
              <a:t>:</a:t>
            </a:r>
          </a:p>
        </p:txBody>
      </p:sp>
      <p:sp>
        <p:nvSpPr>
          <p:cNvPr id="156" name="Google Shape;88;p2"/>
          <p:cNvSpPr txBox="1"/>
          <p:nvPr/>
        </p:nvSpPr>
        <p:spPr>
          <a:xfrm>
            <a:off x="527068" y="4432677"/>
            <a:ext cx="8002400" cy="364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rPr dirty="0"/>
              <a:t>1. B2C </a:t>
            </a:r>
            <a:r>
              <a:rPr dirty="0" err="1"/>
              <a:t>сегмент</a:t>
            </a:r>
            <a:r>
              <a:rPr dirty="0"/>
              <a:t> – </a:t>
            </a:r>
            <a:r>
              <a:rPr dirty="0" err="1"/>
              <a:t>розничные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 KAPITALBANK </a:t>
            </a:r>
            <a:r>
              <a:rPr dirty="0" smtClean="0"/>
              <a:t>B2C</a:t>
            </a:r>
            <a:endParaRPr dirty="0"/>
          </a:p>
        </p:txBody>
      </p:sp>
      <p:pic>
        <p:nvPicPr>
          <p:cNvPr id="157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Google Shape;89;p2"/>
          <p:cNvSpPr txBox="1"/>
          <p:nvPr/>
        </p:nvSpPr>
        <p:spPr>
          <a:xfrm>
            <a:off x="527068" y="2158758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Цель: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69;p2"/>
          <p:cNvSpPr txBox="1"/>
          <p:nvPr/>
        </p:nvSpPr>
        <p:spPr>
          <a:xfrm>
            <a:off x="368423" y="846548"/>
            <a:ext cx="9341176" cy="548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3200" b="1"/>
            </a:lvl1pPr>
          </a:lstStyle>
          <a:p>
            <a:r>
              <a:t>Объем и частота исследования</a:t>
            </a:r>
          </a:p>
        </p:txBody>
      </p:sp>
      <p:sp>
        <p:nvSpPr>
          <p:cNvPr id="161" name="Google Shape;89;p2"/>
          <p:cNvSpPr txBox="1"/>
          <p:nvPr/>
        </p:nvSpPr>
        <p:spPr>
          <a:xfrm>
            <a:off x="640260" y="3556461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Объекты</a:t>
            </a:r>
          </a:p>
        </p:txBody>
      </p:sp>
      <p:sp>
        <p:nvSpPr>
          <p:cNvPr id="162" name="Google Shape;90;p2"/>
          <p:cNvSpPr txBox="1"/>
          <p:nvPr/>
        </p:nvSpPr>
        <p:spPr>
          <a:xfrm>
            <a:off x="654282" y="4229916"/>
            <a:ext cx="100787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marL="342900" lvl="3" indent="-342900">
              <a:buClr>
                <a:srgbClr val="000000"/>
              </a:buClr>
              <a:buSzPct val="100000"/>
              <a:buAutoNum type="arabicPeriod"/>
              <a:defRPr sz="1800"/>
            </a:pPr>
            <a:r>
              <a:rPr dirty="0"/>
              <a:t>B2C </a:t>
            </a:r>
            <a:r>
              <a:rPr dirty="0" err="1"/>
              <a:t>сегмент</a:t>
            </a:r>
            <a:r>
              <a:rPr dirty="0"/>
              <a:t>: в </a:t>
            </a:r>
            <a:r>
              <a:rPr lang="en-US" dirty="0" smtClean="0"/>
              <a:t>1</a:t>
            </a:r>
            <a:r>
              <a:rPr lang="ru-RU" dirty="0" smtClean="0"/>
              <a:t>8</a:t>
            </a:r>
            <a:r>
              <a:rPr dirty="0" smtClean="0"/>
              <a:t> </a:t>
            </a:r>
            <a:r>
              <a:rPr dirty="0" err="1"/>
              <a:t>филиалах</a:t>
            </a:r>
            <a:r>
              <a:rPr dirty="0"/>
              <a:t>, </a:t>
            </a:r>
            <a:r>
              <a:rPr lang="ru-RU" dirty="0"/>
              <a:t>8</a:t>
            </a:r>
            <a:r>
              <a:rPr dirty="0" smtClean="0"/>
              <a:t> </a:t>
            </a:r>
            <a:r>
              <a:rPr dirty="0" err="1" smtClean="0"/>
              <a:t>минибанках</a:t>
            </a:r>
            <a:r>
              <a:rPr dirty="0" smtClean="0"/>
              <a:t>, </a:t>
            </a:r>
            <a:r>
              <a:rPr lang="ru-RU" dirty="0" smtClean="0"/>
              <a:t>34</a:t>
            </a:r>
            <a:r>
              <a:rPr dirty="0" smtClean="0"/>
              <a:t> </a:t>
            </a:r>
            <a:r>
              <a:rPr dirty="0"/>
              <a:t>ОБУ  KAPITALBANK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всей</a:t>
            </a:r>
            <a:r>
              <a:rPr dirty="0"/>
              <a:t> </a:t>
            </a:r>
            <a:r>
              <a:rPr dirty="0" err="1"/>
              <a:t>Республике</a:t>
            </a:r>
            <a:r>
              <a:rPr dirty="0"/>
              <a:t> </a:t>
            </a:r>
          </a:p>
        </p:txBody>
      </p:sp>
      <p:pic>
        <p:nvPicPr>
          <p:cNvPr id="163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Google Shape;89;p2"/>
          <p:cNvSpPr txBox="1"/>
          <p:nvPr/>
        </p:nvSpPr>
        <p:spPr>
          <a:xfrm>
            <a:off x="535986" y="1920166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Частота</a:t>
            </a:r>
          </a:p>
        </p:txBody>
      </p:sp>
      <p:sp>
        <p:nvSpPr>
          <p:cNvPr id="165" name="Google Shape;90;p2"/>
          <p:cNvSpPr txBox="1"/>
          <p:nvPr/>
        </p:nvSpPr>
        <p:spPr>
          <a:xfrm>
            <a:off x="550008" y="2593621"/>
            <a:ext cx="100787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1800"/>
            </a:pPr>
            <a:r>
              <a:rPr dirty="0"/>
              <a:t>1. B2C </a:t>
            </a:r>
            <a:r>
              <a:rPr dirty="0" err="1"/>
              <a:t>сегмент</a:t>
            </a:r>
            <a:r>
              <a:rPr dirty="0"/>
              <a:t>: 4 </a:t>
            </a:r>
            <a:r>
              <a:rPr dirty="0" err="1"/>
              <a:t>раза</a:t>
            </a:r>
            <a:r>
              <a:rPr dirty="0"/>
              <a:t> в </a:t>
            </a:r>
            <a:r>
              <a:rPr dirty="0" err="1" smtClean="0"/>
              <a:t>год</a:t>
            </a:r>
            <a:endParaRPr dirty="0"/>
          </a:p>
        </p:txBody>
      </p:sp>
      <p:sp>
        <p:nvSpPr>
          <p:cNvPr id="166" name="TextBox 11"/>
          <p:cNvSpPr txBox="1"/>
          <p:nvPr/>
        </p:nvSpPr>
        <p:spPr>
          <a:xfrm>
            <a:off x="368419" y="381268"/>
            <a:ext cx="60045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69;p2"/>
          <p:cNvSpPr txBox="1"/>
          <p:nvPr/>
        </p:nvSpPr>
        <p:spPr>
          <a:xfrm>
            <a:off x="455759" y="916295"/>
            <a:ext cx="9341176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4400" b="1"/>
            </a:pPr>
            <a:r>
              <a:t>B2C сегмент</a:t>
            </a:r>
          </a:p>
        </p:txBody>
      </p:sp>
      <p:pic>
        <p:nvPicPr>
          <p:cNvPr id="169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Rectangle 1"/>
          <p:cNvSpPr txBox="1"/>
          <p:nvPr/>
        </p:nvSpPr>
        <p:spPr>
          <a:xfrm>
            <a:off x="455755" y="1781983"/>
            <a:ext cx="10568094" cy="4313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150000"/>
              </a:lnSpc>
              <a:defRPr sz="1800"/>
            </a:pPr>
            <a:endParaRPr/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Время ожидания в очереди.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Консультация по банковским продуктам (вклады, кредиты, карты и т.д.).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Оформление и выдача продуктов.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Вежливость и профессионализм сотрудников.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Общая атмосфера и чистота в филиале. 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Предложены ли дополнительные услуги банка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Выдан ли буклет о каком либо продукте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Колл –центр на корректность информации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Наличие буклетов на столе и на ресепшене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Наличие формы и бейджика</a:t>
            </a:r>
          </a:p>
        </p:txBody>
      </p:sp>
      <p:sp>
        <p:nvSpPr>
          <p:cNvPr id="171" name="TextBox 13"/>
          <p:cNvSpPr txBox="1"/>
          <p:nvPr/>
        </p:nvSpPr>
        <p:spPr>
          <a:xfrm>
            <a:off x="455754" y="496848"/>
            <a:ext cx="600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69;p2"/>
          <p:cNvSpPr txBox="1"/>
          <p:nvPr/>
        </p:nvSpPr>
        <p:spPr>
          <a:xfrm>
            <a:off x="391884" y="825415"/>
            <a:ext cx="9341176" cy="609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3600" b="1"/>
            </a:pPr>
            <a:r>
              <a:t>Ожидаемые результаты</a:t>
            </a:r>
          </a:p>
        </p:txBody>
      </p:sp>
      <p:pic>
        <p:nvPicPr>
          <p:cNvPr id="180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Rectangle 1"/>
          <p:cNvSpPr txBox="1"/>
          <p:nvPr/>
        </p:nvSpPr>
        <p:spPr>
          <a:xfrm>
            <a:off x="391880" y="2037998"/>
            <a:ext cx="12614990" cy="216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endParaRPr dirty="0"/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Отчеты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каждому</a:t>
            </a:r>
            <a:r>
              <a:rPr dirty="0"/>
              <a:t> </a:t>
            </a:r>
            <a:r>
              <a:rPr dirty="0" err="1"/>
              <a:t>посещенному</a:t>
            </a:r>
            <a:r>
              <a:rPr dirty="0"/>
              <a:t> </a:t>
            </a:r>
            <a:r>
              <a:rPr dirty="0" err="1"/>
              <a:t>филиалу</a:t>
            </a:r>
            <a:r>
              <a:rPr dirty="0"/>
              <a:t> с </a:t>
            </a:r>
            <a:r>
              <a:rPr dirty="0" err="1"/>
              <a:t>подробным</a:t>
            </a:r>
            <a:r>
              <a:rPr dirty="0"/>
              <a:t> </a:t>
            </a:r>
            <a:r>
              <a:rPr dirty="0" err="1"/>
              <a:t>описанием</a:t>
            </a:r>
            <a:r>
              <a:rPr dirty="0"/>
              <a:t> </a:t>
            </a:r>
            <a:r>
              <a:rPr dirty="0" err="1"/>
              <a:t>проведенного</a:t>
            </a:r>
            <a:r>
              <a:rPr dirty="0"/>
              <a:t> </a:t>
            </a:r>
            <a:r>
              <a:rPr dirty="0" err="1"/>
              <a:t>визита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Обобщенный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каждому</a:t>
            </a:r>
            <a:r>
              <a:rPr dirty="0"/>
              <a:t> </a:t>
            </a:r>
            <a:r>
              <a:rPr dirty="0" err="1"/>
              <a:t>сегменту</a:t>
            </a:r>
            <a:r>
              <a:rPr dirty="0"/>
              <a:t> </a:t>
            </a:r>
            <a:r>
              <a:rPr dirty="0" smtClean="0"/>
              <a:t>с </a:t>
            </a:r>
            <a:r>
              <a:rPr dirty="0" err="1"/>
              <a:t>анализом</a:t>
            </a:r>
            <a:r>
              <a:rPr dirty="0"/>
              <a:t> </a:t>
            </a:r>
            <a:r>
              <a:rPr dirty="0" err="1"/>
              <a:t>выявленных</a:t>
            </a:r>
            <a:r>
              <a:rPr dirty="0"/>
              <a:t> </a:t>
            </a:r>
            <a:r>
              <a:rPr dirty="0" err="1"/>
              <a:t>проблем</a:t>
            </a:r>
            <a:r>
              <a:rPr dirty="0"/>
              <a:t> и </a:t>
            </a:r>
            <a:r>
              <a:rPr dirty="0" err="1"/>
              <a:t>рекомендациями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устранению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Рейтинги</a:t>
            </a:r>
            <a:r>
              <a:rPr dirty="0"/>
              <a:t> </a:t>
            </a:r>
            <a:r>
              <a:rPr dirty="0" err="1"/>
              <a:t>филиалов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качеству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Рекомендации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улучшению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. </a:t>
            </a:r>
          </a:p>
        </p:txBody>
      </p:sp>
      <p:sp>
        <p:nvSpPr>
          <p:cNvPr id="182" name="TextBox 6"/>
          <p:cNvSpPr txBox="1"/>
          <p:nvPr/>
        </p:nvSpPr>
        <p:spPr>
          <a:xfrm>
            <a:off x="338686" y="343060"/>
            <a:ext cx="6004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63;p7"/>
          <p:cNvSpPr txBox="1"/>
          <p:nvPr/>
        </p:nvSpPr>
        <p:spPr>
          <a:xfrm>
            <a:off x="423673" y="584190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Требования к подрядчику</a:t>
            </a:r>
          </a:p>
        </p:txBody>
      </p:sp>
      <p:sp>
        <p:nvSpPr>
          <p:cNvPr id="185" name="Google Shape;143;p6"/>
          <p:cNvSpPr txBox="1"/>
          <p:nvPr/>
        </p:nvSpPr>
        <p:spPr>
          <a:xfrm>
            <a:off x="344270" y="1864559"/>
            <a:ext cx="9486692" cy="1403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Подтвержденный опыт работы с банками в области маркетинговых исследований (Бренд трекинг и др).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Наличие специалистов в штате с опытом работы в маркетинговых исследованиях от 10 лет. 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Подтверждённый опыт работы с крупными международными исследовательскими компаниями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Следование международным стандартам качества (ISO или другие)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63;p7"/>
          <p:cNvSpPr txBox="1"/>
          <p:nvPr/>
        </p:nvSpPr>
        <p:spPr>
          <a:xfrm>
            <a:off x="455758" y="223243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Задачи агентства-участника тендера</a:t>
            </a:r>
          </a:p>
        </p:txBody>
      </p:sp>
      <p:sp>
        <p:nvSpPr>
          <p:cNvPr id="188" name="Google Shape;143;p6"/>
          <p:cNvSpPr txBox="1"/>
          <p:nvPr/>
        </p:nvSpPr>
        <p:spPr>
          <a:xfrm>
            <a:off x="376355" y="1503611"/>
            <a:ext cx="9486692" cy="2677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/>
              <a:defRPr sz="1600"/>
            </a:pPr>
            <a:r>
              <a:rPr dirty="0" err="1"/>
              <a:t>Предложить</a:t>
            </a:r>
            <a:r>
              <a:rPr dirty="0"/>
              <a:t> </a:t>
            </a:r>
            <a:r>
              <a:rPr dirty="0" err="1"/>
              <a:t>дизайн</a:t>
            </a:r>
            <a:r>
              <a:rPr dirty="0"/>
              <a:t> </a:t>
            </a:r>
            <a:r>
              <a:rPr dirty="0" err="1"/>
              <a:t>исследования</a:t>
            </a:r>
            <a:r>
              <a:rPr dirty="0"/>
              <a:t>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	</a:t>
            </a:r>
            <a:r>
              <a:rPr dirty="0" err="1" smtClean="0"/>
              <a:t>i</a:t>
            </a:r>
            <a:r>
              <a:rPr dirty="0" smtClean="0"/>
              <a:t>) </a:t>
            </a:r>
            <a:r>
              <a:rPr dirty="0" err="1"/>
              <a:t>Тайный</a:t>
            </a:r>
            <a:r>
              <a:rPr dirty="0"/>
              <a:t> </a:t>
            </a:r>
            <a:r>
              <a:rPr dirty="0" err="1"/>
              <a:t>покупатель</a:t>
            </a:r>
            <a:endParaRPr dirty="0"/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rPr dirty="0" err="1"/>
              <a:t>Предоставить</a:t>
            </a:r>
            <a:r>
              <a:rPr dirty="0"/>
              <a:t> </a:t>
            </a:r>
            <a:r>
              <a:rPr dirty="0" err="1"/>
              <a:t>дизайн</a:t>
            </a:r>
            <a:r>
              <a:rPr dirty="0"/>
              <a:t> </a:t>
            </a:r>
            <a:r>
              <a:rPr dirty="0" err="1"/>
              <a:t>полевых</a:t>
            </a:r>
            <a:r>
              <a:rPr dirty="0"/>
              <a:t> </a:t>
            </a:r>
            <a:r>
              <a:rPr dirty="0" err="1"/>
              <a:t>работ</a:t>
            </a:r>
            <a:r>
              <a:rPr dirty="0"/>
              <a:t>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rPr dirty="0" err="1"/>
              <a:t>Предложить</a:t>
            </a:r>
            <a:r>
              <a:rPr dirty="0"/>
              <a:t> КП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Тайному</a:t>
            </a:r>
            <a:r>
              <a:rPr dirty="0"/>
              <a:t> </a:t>
            </a:r>
            <a:r>
              <a:rPr dirty="0" err="1"/>
              <a:t>покупателю</a:t>
            </a:r>
            <a:r>
              <a:rPr/>
              <a:t> </a:t>
            </a:r>
            <a:r>
              <a:rPr smtClean="0"/>
              <a:t>брендов</a:t>
            </a:r>
            <a:r>
              <a:rPr dirty="0"/>
              <a:t>, с </a:t>
            </a:r>
            <a:r>
              <a:rPr dirty="0" err="1"/>
              <a:t>двумя</a:t>
            </a:r>
            <a:r>
              <a:rPr dirty="0"/>
              <a:t> </a:t>
            </a:r>
            <a:r>
              <a:rPr dirty="0" err="1"/>
              <a:t>опциями</a:t>
            </a:r>
            <a:r>
              <a:rPr dirty="0"/>
              <a:t> </a:t>
            </a:r>
            <a:r>
              <a:rPr dirty="0" err="1"/>
              <a:t>отчетов</a:t>
            </a:r>
            <a:r>
              <a:rPr dirty="0"/>
              <a:t>: </a:t>
            </a:r>
          </a:p>
          <a:p>
            <a:pPr lvl="4">
              <a:lnSpc>
                <a:spcPct val="150000"/>
              </a:lnSpc>
              <a:defRPr sz="1600"/>
            </a:pPr>
            <a:r>
              <a:rPr dirty="0"/>
              <a:t>	(</a:t>
            </a:r>
            <a:r>
              <a:rPr dirty="0" err="1"/>
              <a:t>i</a:t>
            </a:r>
            <a:r>
              <a:rPr dirty="0"/>
              <a:t>) </a:t>
            </a:r>
            <a:r>
              <a:rPr dirty="0" err="1"/>
              <a:t>подробный</a:t>
            </a:r>
            <a:r>
              <a:rPr dirty="0"/>
              <a:t> </a:t>
            </a:r>
            <a:r>
              <a:rPr dirty="0" err="1"/>
              <a:t>отчёт</a:t>
            </a:r>
            <a:r>
              <a:rPr dirty="0"/>
              <a:t> (ii) </a:t>
            </a:r>
            <a:r>
              <a:rPr dirty="0" err="1"/>
              <a:t>топлайн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.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4.   </a:t>
            </a:r>
            <a:r>
              <a:rPr dirty="0" err="1"/>
              <a:t>Прикрепить</a:t>
            </a:r>
            <a:r>
              <a:rPr dirty="0"/>
              <a:t> </a:t>
            </a:r>
            <a:r>
              <a:rPr dirty="0" err="1"/>
              <a:t>пример</a:t>
            </a:r>
            <a:r>
              <a:rPr dirty="0"/>
              <a:t> </a:t>
            </a:r>
            <a:r>
              <a:rPr dirty="0" err="1"/>
              <a:t>анкеты</a:t>
            </a:r>
            <a:r>
              <a:rPr dirty="0"/>
              <a:t> и </a:t>
            </a:r>
            <a:r>
              <a:rPr dirty="0" err="1"/>
              <a:t>отчета</a:t>
            </a:r>
            <a:r>
              <a:rPr dirty="0"/>
              <a:t>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5.   </a:t>
            </a:r>
            <a:r>
              <a:rPr dirty="0" err="1"/>
              <a:t>Предоставить</a:t>
            </a:r>
            <a:r>
              <a:rPr dirty="0"/>
              <a:t> </a:t>
            </a:r>
            <a:r>
              <a:rPr dirty="0" err="1"/>
              <a:t>сроки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298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Helvetica Neue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Shirin Yusupova</dc:creator>
  <cp:lastModifiedBy>Fazilat Abdukarimova</cp:lastModifiedBy>
  <cp:revision>4</cp:revision>
  <dcterms:modified xsi:type="dcterms:W3CDTF">2024-07-29T06:09:54Z</dcterms:modified>
</cp:coreProperties>
</file>